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6" r:id="rId1"/>
  </p:sldMasterIdLst>
  <p:notesMasterIdLst>
    <p:notesMasterId r:id="rId10"/>
  </p:notesMasterIdLst>
  <p:sldIdLst>
    <p:sldId id="515" r:id="rId2"/>
    <p:sldId id="525" r:id="rId3"/>
    <p:sldId id="545" r:id="rId4"/>
    <p:sldId id="539" r:id="rId5"/>
    <p:sldId id="541" r:id="rId6"/>
    <p:sldId id="498" r:id="rId7"/>
    <p:sldId id="544" r:id="rId8"/>
    <p:sldId id="540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FAFAFA"/>
    <a:srgbClr val="FFFFFF"/>
    <a:srgbClr val="FF9900"/>
    <a:srgbClr val="0000FF"/>
    <a:srgbClr val="FFFFCC"/>
    <a:srgbClr val="FF6600"/>
    <a:srgbClr val="FFFF00"/>
    <a:srgbClr val="00FF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0" autoAdjust="0"/>
    <p:restoredTop sz="94532" autoAdjust="0"/>
  </p:normalViewPr>
  <p:slideViewPr>
    <p:cSldViewPr>
      <p:cViewPr varScale="1">
        <p:scale>
          <a:sx n="133" d="100"/>
          <a:sy n="133" d="100"/>
        </p:scale>
        <p:origin x="144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4T08:46:20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7035 0 24575,'-273'19'0,"40"-1"0,-295 3 0,339-2 0,130-11 0,-111 3 0,-1007-12 0,993 11 0,0 2 0,-1008-30 0,1108 17 0,-180-6 0,-365-43 0,521 38 0,0 5 0,-143 4 0,159 3 0,-70 11 0,70-2 0,-161 22 0,23-5 0,211-23 0,-2 1 0,2-2 0,0 3 0,0 0 0,0 0 0,1 2 0,-1-1 0,3 3 0,-1-1 0,0 0 0,-28 20 0,26-14 0,2 0 0,-2 1 0,1 2 0,2-2 0,0 3 0,4-2 0,-2 3 0,-17 28 0,-24 76 0,42-101 0,0-2 0,2 3 0,0 0 0,2-1 0,2 1 0,1 0 0,0 1 0,-2 42 0,-3 43 0,0 3 0,11-106 0,-2 29 0,5 2 0,7 46 0,-7-72 0,0 0 0,2 1 0,0-1 0,1 1 0,-1-2 0,1 1 0,2-1 0,-2 0 0,4 1 0,17 17 0,19 11 0,5 0 0,-2-2 0,5-2 0,1 0 0,1-4 0,94 39 0,-148-69 0,14 6 0,1-1 0,1 2 0,-1-3 0,1 0 0,1 0 0,-2-1 0,39 3 0,435-6 0,-231-3 0,-95-1 0,-35 2 0,231 18 0,-239 3 0,-86-13 0,1 0 0,-1-2 0,42 0 0,1039-3 0,-532-5 0,33-14 0,-178 17 0,193-1 0,111-61 0,-476 33 0,171-9 0,69-8 0,-462 40 0,-2-2 0,2-1 0,73-25 0,124-57 0,-69 23 0,147-54 0,-247 89 0,1-3 0,72-49 0,-136 78 0,-1-1 0,-1-1 0,-1 0 0,2 0 0,-2-1 0,0 0 0,-2 0 0,-1 0 0,1 0 0,-1 0 0,0-2 0,-1 1 0,-2 1 0,3-2 0,-5 1 0,3-22 0,-6 23 0,1-1 0,-3 1 0,1 0 0,-1 0 0,0 1 0,-1-1 0,1 1 0,-3 0 0,0 0 0,2 2 0,-4-2 0,2 0 0,-19-10 0,-12-11 0,-86-44 0,125 73 0,-29-16 0,-293-150 0,268 139 0,38 19 0,-1 0 0,-1 2 0,1-1 0,-1 2 0,-1 0 0,0 1 0,2-1 0,-29-2 0,-517-42-682,-836 12-1,1364 38-6143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/>
              <a:t>Kliknite sem a upravte štýly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B570681-656B-4831-854E-DAE9165EA48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8336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570681-656B-4831-854E-DAE9165EA489}" type="slidenum">
              <a:rPr lang="sk-SK" smtClean="0"/>
              <a:pPr>
                <a:defRPr/>
              </a:pPr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24417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570681-656B-4831-854E-DAE9165EA489}" type="slidenum">
              <a:rPr lang="sk-SK" smtClean="0"/>
              <a:pPr>
                <a:defRPr/>
              </a:pPr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1381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570681-656B-4831-854E-DAE9165EA489}" type="slidenum">
              <a:rPr lang="sk-SK" smtClean="0"/>
              <a:pPr>
                <a:defRPr/>
              </a:pPr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2125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570681-656B-4831-854E-DAE9165EA489}" type="slidenum">
              <a:rPr lang="sk-SK" smtClean="0"/>
              <a:pPr>
                <a:defRPr/>
              </a:pPr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2210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570681-656B-4831-854E-DAE9165EA489}" type="slidenum">
              <a:rPr lang="sk-SK" smtClean="0"/>
              <a:pPr>
                <a:defRPr/>
              </a:pPr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418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523C1E-8BBC-04FA-A425-8C51D2FD7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7E87BA-E0B4-221A-E9EE-161D1F0C1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2ADFE22-E001-B1B7-CD3F-4D9D14E0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87C2D80-EB1B-6310-FF0B-245C3AA8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8A1674B-87A2-A912-DD89-BF48FA39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F9FDB3-36B0-4EB3-9DAE-99621C7BD8F5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717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77AAB0-2442-11E0-AF27-FA5C53D5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99F2A66-C4A5-AA6E-9FAE-6F80F508D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3BDCE32-6A32-BA14-1C22-08E131794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8DD3F69-7A46-F17F-02DC-9DD82CDEC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DA0CF5D-E50C-BAB6-F4DE-C7968539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A2FA1-8F7E-4113-B035-E3E201438FB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594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308DBC-204C-8DDC-DEAC-E9FA3522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597852E-A345-E105-9EC6-95B8D3AD3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19E2D21-1A8B-7A80-F693-579D2DF53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7EEAC02-130C-4C60-219A-2134A962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7690651-6075-AD30-A374-4379023E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19347-84C9-42EB-BB7B-9A5FC051F005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03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7509AF-3837-E884-3695-39F933C0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E606B6-82E2-5FDA-3A2E-9E3E49F70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A152F6C-6361-653C-D86F-25718571C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BD9B900-A895-141B-7B61-678767E9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90B7747-AB88-1DD1-A364-99DD609F1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1C13490-A495-7B95-4325-E2C618F1B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3E57D-9FDB-4870-BE0B-4E7D4E875FF0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196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EFF4F3-B59F-3100-75A5-6226ED8C6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490A11B-B984-F895-D315-67EE06F76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826AC5E-AF03-9776-46AD-C8F7C26F2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F66A902-265A-7392-5D0F-B540A6390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BED9727-4D7C-D57C-3A50-01F6C20A2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064CFD91-285C-7828-AB7C-90DC0FEAD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1872C24-3D23-8DFE-9989-581FBDF7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9C641EB-0EF2-233F-CF66-79AF86D9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DEDAEA-3888-4121-AB4F-D36EA598A778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66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169FAD-2EED-C033-B451-D68E236A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9A4011D-47E4-BA1C-339F-AD617B96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9B42608-B97D-3668-FC13-5832FB9A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76BF787-7FE9-E654-0B11-A9C26456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0281D-B9B3-4AD0-9EA3-4A0617C08188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284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B77A2B4A-58B5-F746-FBAB-476460B2F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79E8A6FC-2074-0A9A-B651-45BE72E1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7B95661-6ACA-C152-3B3B-58C5B9807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0F01E-949D-49A8-B521-5261B5531E55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85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E2D001-3AA2-8324-4BCB-17651C52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7BDC5AE-EA7A-553B-11F0-18E51693A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9EB5039-9073-0720-CB74-47CFF52AC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09A4288-1EF6-1005-3DDB-85AAE30E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FFCDB55-613A-0601-1BF1-632CEAE7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E3FC1FA-90C2-15DC-C6F1-62B6667CA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F8FD0-8498-45CF-8D3A-E7016AB33727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133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7BF804-9B33-A5E8-ED52-497FB10E8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DF281586-9E9C-55D5-2E1A-B2578210D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417BC48-6694-59ED-A97A-4F5A1521B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C97F0B2-7960-5280-E663-9DD97186B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9A6C564-F824-CCEE-0EED-221CFF3F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AC9A030-B03A-07CB-4D8B-354DA8F42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03965F-3636-43B1-94C5-8B1B83F7B0DE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325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5241F-E906-04C1-7050-B070123E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55E31A1A-6E08-C1C1-0F3F-A8978169E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9C51492-8B64-C807-C119-D411F6E7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D70ADF1-1BAB-C40A-2589-A1F99871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525E6AD-A7AD-D7F7-E599-30143E30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9B158-EC5D-484C-853E-50F27788E959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134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55B3401C-CADD-947E-38E0-94B6A2DCF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759C17E-2366-56CE-2066-568725AF7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C7F29F7-8A1E-50AC-DFDC-1F1FBBD69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138AF93-303E-B07E-FC20-2E61855F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2F957F5-D581-FF4E-D5D9-1ACF60C8E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D635C-CCA6-48A3-8E0E-FB0D7404352E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319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9539C527-4448-E5E9-FA86-384BA6479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AC87EE9-8C7D-C921-FF85-4B794DFD9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CA37258-BF21-E2C5-1AAE-C8D0BFFCA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F6F54C6-5E8D-D13A-D005-48EBA61A4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9D4B158-958B-EF9E-8DE1-70B5D8207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DBD97B-235A-400A-B07F-DD2355B1548A}" type="slidenum">
              <a:rPr lang="sk-SK" smtClean="0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993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Tm="2000"/>
    </mc:Choice>
    <mc:Fallback xmlns="">
      <p:transition spd="slow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13.jpeg"/><Relationship Id="rId4" Type="http://schemas.openxmlformats.org/officeDocument/2006/relationships/image" Target="../media/image8.gif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s://novohradske.sk/rebricky-ineko-ako-obstali-skoly-v-okresoch-rimavska-sobota-a-lucenec/" TargetMode="External"/><Relationship Id="rId3" Type="http://schemas.openxmlformats.org/officeDocument/2006/relationships/hyperlink" Target="https://skoly.ineko.sk/rebricky/?r=2022&amp;ts=SO%C5%A0&amp;k=6&amp;l=0&amp;u=&amp;h=skore&amp;szpo=0&amp;szpd=100&amp;exto=0&amp;extd=100&amp;ms=0" TargetMode="External"/><Relationship Id="rId7" Type="http://schemas.microsoft.com/office/2007/relationships/hdphoto" Target="../media/hdphoto3.wdp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11" Type="http://schemas.openxmlformats.org/officeDocument/2006/relationships/customXml" Target="../ink/ink1.xml"/><Relationship Id="rId5" Type="http://schemas.openxmlformats.org/officeDocument/2006/relationships/image" Target="../media/image8.gif"/><Relationship Id="rId10" Type="http://schemas.openxmlformats.org/officeDocument/2006/relationships/image" Target="../media/image16.png"/><Relationship Id="rId4" Type="http://schemas.openxmlformats.org/officeDocument/2006/relationships/hyperlink" Target="https://skoly.ineko.sk/prehlad?rok=2025&amp;ukazovatele_id=skore_hodnota_spolu&amp;typ_id=SOS,G&amp;kraj_id=6&amp;zoradenie_podla=skore_hodnota_spolu&amp;zoradenie_smer=zostupne" TargetMode="External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zslucnalc.sk/?p=24167" TargetMode="External"/><Relationship Id="rId13" Type="http://schemas.openxmlformats.org/officeDocument/2006/relationships/hyperlink" Target="https://szslucnalc.sk/?p=24361" TargetMode="External"/><Relationship Id="rId18" Type="http://schemas.openxmlformats.org/officeDocument/2006/relationships/hyperlink" Target="https://szslucnalc.sk/?p=26465" TargetMode="External"/><Relationship Id="rId3" Type="http://schemas.openxmlformats.org/officeDocument/2006/relationships/notesSlide" Target="../notesSlides/notesSlide2.xml"/><Relationship Id="rId21" Type="http://schemas.openxmlformats.org/officeDocument/2006/relationships/hyperlink" Target="https://szslucnalc.sk/?p=27130" TargetMode="External"/><Relationship Id="rId7" Type="http://schemas.microsoft.com/office/2007/relationships/hdphoto" Target="../media/hdphoto1.wdp"/><Relationship Id="rId12" Type="http://schemas.openxmlformats.org/officeDocument/2006/relationships/hyperlink" Target="https://szslucnalc.sk/?p=25697" TargetMode="External"/><Relationship Id="rId17" Type="http://schemas.openxmlformats.org/officeDocument/2006/relationships/hyperlink" Target="https://szslucnalc.sk/?p=26114" TargetMode="External"/><Relationship Id="rId2" Type="http://schemas.openxmlformats.org/officeDocument/2006/relationships/slideLayout" Target="../slideLayouts/slideLayout6.xml"/><Relationship Id="rId16" Type="http://schemas.openxmlformats.org/officeDocument/2006/relationships/hyperlink" Target="https://szslucnalc.sk/?p=25387" TargetMode="External"/><Relationship Id="rId20" Type="http://schemas.openxmlformats.org/officeDocument/2006/relationships/hyperlink" Target="https://szslucnalc.sk/?p=26519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11" Type="http://schemas.openxmlformats.org/officeDocument/2006/relationships/hyperlink" Target="https://szslucnalc.sk/?p=27419" TargetMode="External"/><Relationship Id="rId5" Type="http://schemas.openxmlformats.org/officeDocument/2006/relationships/image" Target="../media/image3.gif"/><Relationship Id="rId15" Type="http://schemas.openxmlformats.org/officeDocument/2006/relationships/hyperlink" Target="https://szslucnalc.sk/?p=27499" TargetMode="External"/><Relationship Id="rId23" Type="http://schemas.openxmlformats.org/officeDocument/2006/relationships/image" Target="../media/image6.png"/><Relationship Id="rId10" Type="http://schemas.openxmlformats.org/officeDocument/2006/relationships/hyperlink" Target="https://szslucnalc.sk/?p=28071" TargetMode="External"/><Relationship Id="rId19" Type="http://schemas.openxmlformats.org/officeDocument/2006/relationships/hyperlink" Target="https://szslucnalc.sk/?p=26330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szslucnalc.sk/?p=28505" TargetMode="External"/><Relationship Id="rId14" Type="http://schemas.openxmlformats.org/officeDocument/2006/relationships/hyperlink" Target="https://szslucnalc.sk/?p=25180" TargetMode="External"/><Relationship Id="rId22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microsoft.com/office/2007/relationships/hdphoto" Target="../media/hdphoto4.wdp"/><Relationship Id="rId11" Type="http://schemas.openxmlformats.org/officeDocument/2006/relationships/image" Target="../media/image6.png"/><Relationship Id="rId5" Type="http://schemas.openxmlformats.org/officeDocument/2006/relationships/image" Target="../media/image22.png"/><Relationship Id="rId10" Type="http://schemas.openxmlformats.org/officeDocument/2006/relationships/image" Target="../media/image23.jpeg"/><Relationship Id="rId4" Type="http://schemas.openxmlformats.org/officeDocument/2006/relationships/image" Target="../media/image21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7.png"/><Relationship Id="rId11" Type="http://schemas.openxmlformats.org/officeDocument/2006/relationships/image" Target="../media/image30.jpg"/><Relationship Id="rId5" Type="http://schemas.openxmlformats.org/officeDocument/2006/relationships/image" Target="../media/image26.png"/><Relationship Id="rId10" Type="http://schemas.openxmlformats.org/officeDocument/2006/relationships/image" Target="../media/image29.jpe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1EBD0233-AED5-471E-A5D8-41D558E49D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5"/>
          <a:stretch/>
        </p:blipFill>
        <p:spPr>
          <a:xfrm>
            <a:off x="3143672" y="359302"/>
            <a:ext cx="5397884" cy="26376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6A69B0-21D2-4128-A4FA-29E5F792B9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2802520"/>
            <a:ext cx="10992544" cy="4157436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45760823-BF1D-41AF-AED1-3774F4E6D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5728" y="584895"/>
            <a:ext cx="1510090" cy="1510090"/>
          </a:xfrm>
          <a:prstGeom prst="rect">
            <a:avLst/>
          </a:prstGeom>
        </p:spPr>
      </p:pic>
      <p:pic>
        <p:nvPicPr>
          <p:cNvPr id="2" name="Obrázok 1" descr="Obrázok, na ktorom je text, znak, vonkajšie&#10;&#10;Automaticky generovaný popis">
            <a:extLst>
              <a:ext uri="{FF2B5EF4-FFF2-40B4-BE49-F238E27FC236}">
                <a16:creationId xmlns:a16="http://schemas.microsoft.com/office/drawing/2014/main" id="{C653FC4D-D38F-EF8B-707F-B4650D80B2A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795" y="753957"/>
            <a:ext cx="3250257" cy="1171967"/>
          </a:xfrm>
          <a:prstGeom prst="rect">
            <a:avLst/>
          </a:prstGeom>
        </p:spPr>
      </p:pic>
      <p:pic>
        <p:nvPicPr>
          <p:cNvPr id="5" name="Obrázok 4" descr="Obrázok, na ktorom je text, písmo, symbol, logo&#10;&#10;Automaticky generovaný popis">
            <a:extLst>
              <a:ext uri="{FF2B5EF4-FFF2-40B4-BE49-F238E27FC236}">
                <a16:creationId xmlns:a16="http://schemas.microsoft.com/office/drawing/2014/main" id="{B9EA1B1D-7D36-D54B-E564-96530761A1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8" y="341107"/>
            <a:ext cx="4331227" cy="1997668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2DB79830-C95A-BEF6-015F-B092C33DDE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84462"/>
      </p:ext>
    </p:extLst>
  </p:cSld>
  <p:clrMapOvr>
    <a:masterClrMapping/>
  </p:clrMapOvr>
  <p:transition spd="slow" advTm="554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>
            <a:extLst>
              <a:ext uri="{FF2B5EF4-FFF2-40B4-BE49-F238E27FC236}">
                <a16:creationId xmlns:a16="http://schemas.microsoft.com/office/drawing/2014/main" id="{768C64E4-5073-46E5-BDDD-ECA6811EEF60}"/>
              </a:ext>
            </a:extLst>
          </p:cNvPr>
          <p:cNvSpPr txBox="1"/>
          <p:nvPr/>
        </p:nvSpPr>
        <p:spPr>
          <a:xfrm>
            <a:off x="3791744" y="4653136"/>
            <a:ext cx="8064895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78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TOTO JE ŠKOLA </a:t>
            </a:r>
          </a:p>
          <a:p>
            <a:pPr algn="ctr"/>
            <a:r>
              <a:rPr lang="sk-SK" sz="60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PRÁVE PRE TEBA!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7610E-40C6-45B9-A614-5EFBB14C0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0" y="68696"/>
            <a:ext cx="4572000" cy="6858000"/>
          </a:xfrm>
          <a:prstGeom prst="rect">
            <a:avLst/>
          </a:prstGeom>
        </p:spPr>
      </p:pic>
      <p:grpSp>
        <p:nvGrpSpPr>
          <p:cNvPr id="10" name="Skupina 9">
            <a:extLst>
              <a:ext uri="{FF2B5EF4-FFF2-40B4-BE49-F238E27FC236}">
                <a16:creationId xmlns:a16="http://schemas.microsoft.com/office/drawing/2014/main" id="{4C50C046-4916-EC84-4D6E-71A868A9547F}"/>
              </a:ext>
            </a:extLst>
          </p:cNvPr>
          <p:cNvGrpSpPr/>
          <p:nvPr/>
        </p:nvGrpSpPr>
        <p:grpSpPr>
          <a:xfrm>
            <a:off x="8616280" y="248389"/>
            <a:ext cx="3024336" cy="967204"/>
            <a:chOff x="7896200" y="248388"/>
            <a:chExt cx="3744416" cy="1197491"/>
          </a:xfrm>
        </p:grpSpPr>
        <p:pic>
          <p:nvPicPr>
            <p:cNvPr id="6" name="Obrázok 5">
              <a:extLst>
                <a:ext uri="{FF2B5EF4-FFF2-40B4-BE49-F238E27FC236}">
                  <a16:creationId xmlns:a16="http://schemas.microsoft.com/office/drawing/2014/main" id="{91FF9CCA-FD7C-4DF1-ACC3-55FB37239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96200" y="248388"/>
              <a:ext cx="1197491" cy="1197491"/>
            </a:xfrm>
            <a:prstGeom prst="rect">
              <a:avLst/>
            </a:prstGeom>
          </p:spPr>
        </p:pic>
        <p:pic>
          <p:nvPicPr>
            <p:cNvPr id="9" name="Obrázok 8" descr="Obrázok, na ktorom je text, znak, vonkajšie&#10;&#10;Automaticky generovaný popis">
              <a:extLst>
                <a:ext uri="{FF2B5EF4-FFF2-40B4-BE49-F238E27FC236}">
                  <a16:creationId xmlns:a16="http://schemas.microsoft.com/office/drawing/2014/main" id="{6AAF5194-3646-A2C3-783C-1BCF0C1AD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453" y="404664"/>
              <a:ext cx="2421163" cy="873015"/>
            </a:xfrm>
            <a:prstGeom prst="rect">
              <a:avLst/>
            </a:prstGeom>
          </p:spPr>
        </p:pic>
      </p:grpSp>
      <p:pic>
        <p:nvPicPr>
          <p:cNvPr id="11" name="Obrázok 10" descr="Obrázok, na ktorom je jedlo&#10;&#10; Automaticky generovaný popis s nízkou spoľahlivosťou">
            <a:extLst>
              <a:ext uri="{FF2B5EF4-FFF2-40B4-BE49-F238E27FC236}">
                <a16:creationId xmlns:a16="http://schemas.microsoft.com/office/drawing/2014/main" id="{CB244ACA-178F-735F-FF01-A6315F8099D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2315">
            <a:off x="8238947" y="2801150"/>
            <a:ext cx="2703443" cy="1677469"/>
          </a:xfrm>
          <a:prstGeom prst="rect">
            <a:avLst/>
          </a:prstGeom>
        </p:spPr>
      </p:pic>
      <p:pic>
        <p:nvPicPr>
          <p:cNvPr id="13" name="Obrázok 12" descr="Obrázok, na ktorom je puzzle&#10;&#10; Automaticky generovaný popis so strednou spoľahlivosťou">
            <a:extLst>
              <a:ext uri="{FF2B5EF4-FFF2-40B4-BE49-F238E27FC236}">
                <a16:creationId xmlns:a16="http://schemas.microsoft.com/office/drawing/2014/main" id="{835EDFB1-2587-0D37-A35E-C9D77EAC1C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9621">
            <a:off x="4690445" y="2536276"/>
            <a:ext cx="2621365" cy="1826235"/>
          </a:xfrm>
          <a:prstGeom prst="rect">
            <a:avLst/>
          </a:prstGeom>
        </p:spPr>
      </p:pic>
      <p:pic>
        <p:nvPicPr>
          <p:cNvPr id="15" name="Obrázok 14" descr="Obrázok, na ktorom je kreslený obrázok, puzzle&#10;&#10;Automaticky generovaný popis">
            <a:extLst>
              <a:ext uri="{FF2B5EF4-FFF2-40B4-BE49-F238E27FC236}">
                <a16:creationId xmlns:a16="http://schemas.microsoft.com/office/drawing/2014/main" id="{1782CB51-1794-9DAB-C7F7-473289BD286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857">
            <a:off x="5865806" y="1543757"/>
            <a:ext cx="2688053" cy="1785195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D2093FFE-C794-D231-466F-F2651598A720}"/>
              </a:ext>
            </a:extLst>
          </p:cNvPr>
          <p:cNvSpPr txBox="1"/>
          <p:nvPr/>
        </p:nvSpPr>
        <p:spPr>
          <a:xfrm>
            <a:off x="3071664" y="306659"/>
            <a:ext cx="5308077" cy="86793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ŠKOLA PRE ŽIVOT</a:t>
            </a:r>
          </a:p>
          <a:p>
            <a:pPr>
              <a:lnSpc>
                <a:spcPct val="90000"/>
              </a:lnSpc>
            </a:pPr>
            <a:r>
              <a:rPr lang="sk-SK" sz="2800" b="1" dirty="0">
                <a:solidFill>
                  <a:schemeClr val="accent1">
                    <a:lumMod val="75000"/>
                  </a:schemeClr>
                </a:solidFill>
              </a:rPr>
              <a:t>ŠKOLA, KTORÚ MAJÚ ŽIACI RADI</a:t>
            </a:r>
          </a:p>
        </p:txBody>
      </p:sp>
      <p:pic>
        <p:nvPicPr>
          <p:cNvPr id="7" name="Obrázok 6" descr="Obrázok, na ktorom je symbol&#10;&#10;Automaticky generovaný popis">
            <a:extLst>
              <a:ext uri="{FF2B5EF4-FFF2-40B4-BE49-F238E27FC236}">
                <a16:creationId xmlns:a16="http://schemas.microsoft.com/office/drawing/2014/main" id="{4A7D9067-9638-5B18-97D7-7620F85375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5675">
            <a:off x="6936776" y="2905898"/>
            <a:ext cx="1672332" cy="146797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8428F6D8-E3A0-3101-5D0A-2738A3FF5C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1973682"/>
      </p:ext>
    </p:extLst>
  </p:cSld>
  <p:clrMapOvr>
    <a:masterClrMapping/>
  </p:clrMapOvr>
  <p:transition spd="slow" advTm="1278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AFF36223-75C6-44D9-8D04-CCD93C5E8F5A}"/>
              </a:ext>
            </a:extLst>
          </p:cNvPr>
          <p:cNvSpPr/>
          <p:nvPr/>
        </p:nvSpPr>
        <p:spPr>
          <a:xfrm>
            <a:off x="119335" y="370165"/>
            <a:ext cx="7867125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85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44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Škola s výbornými výsledkami</a:t>
            </a:r>
          </a:p>
        </p:txBody>
      </p:sp>
      <p:sp>
        <p:nvSpPr>
          <p:cNvPr id="3" name="Obdĺžnik 2">
            <a:hlinkClick r:id="rId3"/>
            <a:extLst>
              <a:ext uri="{FF2B5EF4-FFF2-40B4-BE49-F238E27FC236}">
                <a16:creationId xmlns:a16="http://schemas.microsoft.com/office/drawing/2014/main" id="{AB038AE7-1E96-4FC9-91E3-D390051F780C}"/>
              </a:ext>
            </a:extLst>
          </p:cNvPr>
          <p:cNvSpPr/>
          <p:nvPr/>
        </p:nvSpPr>
        <p:spPr>
          <a:xfrm>
            <a:off x="146074" y="1346379"/>
            <a:ext cx="103424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Gotham Medium" pitchFamily="50" charset="0"/>
                <a:hlinkClick r:id="rId4"/>
              </a:rPr>
              <a:t>INEKO zaradilo školu v r. 2025 na  5. miesto najkvalitnejších stredných odborných škôl v BBSK</a:t>
            </a:r>
            <a:endParaRPr lang="sk-SK" sz="2000" dirty="0">
              <a:solidFill>
                <a:schemeClr val="accent1">
                  <a:lumMod val="75000"/>
                </a:schemeClr>
              </a:solidFill>
              <a:latin typeface="+mn-lt"/>
              <a:cs typeface="Gotham Medium" pitchFamily="50" charset="0"/>
            </a:endParaRP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5D0B23CF-1C37-173A-F5A0-6FDEC41C8CE3}"/>
              </a:ext>
            </a:extLst>
          </p:cNvPr>
          <p:cNvGrpSpPr/>
          <p:nvPr/>
        </p:nvGrpSpPr>
        <p:grpSpPr>
          <a:xfrm>
            <a:off x="8180547" y="145894"/>
            <a:ext cx="3744416" cy="1197491"/>
            <a:chOff x="7896200" y="248388"/>
            <a:chExt cx="3744416" cy="1197491"/>
          </a:xfrm>
        </p:grpSpPr>
        <p:pic>
          <p:nvPicPr>
            <p:cNvPr id="6" name="Obrázok 5">
              <a:extLst>
                <a:ext uri="{FF2B5EF4-FFF2-40B4-BE49-F238E27FC236}">
                  <a16:creationId xmlns:a16="http://schemas.microsoft.com/office/drawing/2014/main" id="{93EA50FA-9BC3-8D8D-80C5-01B9B2B0D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96200" y="248388"/>
              <a:ext cx="1197491" cy="1197491"/>
            </a:xfrm>
            <a:prstGeom prst="rect">
              <a:avLst/>
            </a:prstGeom>
          </p:spPr>
        </p:pic>
        <p:pic>
          <p:nvPicPr>
            <p:cNvPr id="11" name="Obrázok 10" descr="Obrázok, na ktorom je text, znak, vonkajšie&#10;&#10;Automaticky generovaný popis">
              <a:extLst>
                <a:ext uri="{FF2B5EF4-FFF2-40B4-BE49-F238E27FC236}">
                  <a16:creationId xmlns:a16="http://schemas.microsoft.com/office/drawing/2014/main" id="{973CEBFB-B922-FB44-62F0-EA0EE62BD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453" y="404664"/>
              <a:ext cx="2421163" cy="873015"/>
            </a:xfrm>
            <a:prstGeom prst="rect">
              <a:avLst/>
            </a:prstGeom>
          </p:spPr>
        </p:pic>
      </p:grpSp>
      <p:pic>
        <p:nvPicPr>
          <p:cNvPr id="9" name="Obrázok 8">
            <a:extLst>
              <a:ext uri="{FF2B5EF4-FFF2-40B4-BE49-F238E27FC236}">
                <a16:creationId xmlns:a16="http://schemas.microsoft.com/office/drawing/2014/main" id="{E467A6FA-E3E2-A7F0-FE32-98298BC4C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6E3943-C121-4AD2-922D-A0FA8261B1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145" y="3068960"/>
            <a:ext cx="5722088" cy="3816424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28E8B329-52B3-3C14-F940-3134F214AE8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831" y="1930078"/>
            <a:ext cx="7232075" cy="40496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Písanie rukou 7">
                <a:extLst>
                  <a:ext uri="{FF2B5EF4-FFF2-40B4-BE49-F238E27FC236}">
                    <a16:creationId xmlns:a16="http://schemas.microsoft.com/office/drawing/2014/main" id="{76EFCE39-34CB-605C-BA88-48D0006F3685}"/>
                  </a:ext>
                </a:extLst>
              </p14:cNvPr>
              <p14:cNvContentPartPr/>
              <p14:nvPr/>
            </p14:nvContentPartPr>
            <p14:xfrm>
              <a:off x="191344" y="2464952"/>
              <a:ext cx="3312368" cy="591157"/>
            </p14:xfrm>
          </p:contentPart>
        </mc:Choice>
        <mc:Fallback xmlns="">
          <p:pic>
            <p:nvPicPr>
              <p:cNvPr id="8" name="Písanie rukou 7">
                <a:extLst>
                  <a:ext uri="{FF2B5EF4-FFF2-40B4-BE49-F238E27FC236}">
                    <a16:creationId xmlns:a16="http://schemas.microsoft.com/office/drawing/2014/main" id="{76EFCE39-34CB-605C-BA88-48D0006F368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2344" y="2455951"/>
                <a:ext cx="3330008" cy="608798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Obrázok 18">
            <a:hlinkClick r:id="rId13"/>
            <a:extLst>
              <a:ext uri="{FF2B5EF4-FFF2-40B4-BE49-F238E27FC236}">
                <a16:creationId xmlns:a16="http://schemas.microsoft.com/office/drawing/2014/main" id="{F231AA88-244B-5F35-8EA7-2F6CE356B2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52897" y="1844824"/>
            <a:ext cx="3895508" cy="2646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4605648"/>
      </p:ext>
    </p:extLst>
  </p:cSld>
  <p:clrMapOvr>
    <a:masterClrMapping/>
  </p:clrMapOvr>
  <p:transition spd="slow" advTm="9957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>
            <a:extLst>
              <a:ext uri="{FF2B5EF4-FFF2-40B4-BE49-F238E27FC236}">
                <a16:creationId xmlns:a16="http://schemas.microsoft.com/office/drawing/2014/main" id="{3B9BB804-6BA2-407C-92A1-58A774729515}"/>
              </a:ext>
            </a:extLst>
          </p:cNvPr>
          <p:cNvSpPr txBox="1"/>
          <p:nvPr/>
        </p:nvSpPr>
        <p:spPr>
          <a:xfrm>
            <a:off x="218885" y="2151727"/>
            <a:ext cx="7134619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8700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300"/>
              </a:spcBef>
            </a:pPr>
            <a:r>
              <a:rPr lang="sk-SK" sz="80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ŠKOLA, </a:t>
            </a:r>
          </a:p>
          <a:p>
            <a:pPr algn="ctr">
              <a:lnSpc>
                <a:spcPct val="90000"/>
              </a:lnSpc>
            </a:pPr>
            <a:r>
              <a:rPr lang="sk-SK" sz="80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KTORÁ ŽIJE!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FE4A8D-122E-4EB6-8E46-A052860F1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 r="2582"/>
          <a:stretch/>
        </p:blipFill>
        <p:spPr>
          <a:xfrm>
            <a:off x="5591944" y="3305107"/>
            <a:ext cx="6600056" cy="355289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C4F96004-B6A5-4D9A-91A9-42044A0DD2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360" y="188640"/>
            <a:ext cx="1800200" cy="1800200"/>
          </a:xfrm>
          <a:prstGeom prst="rect">
            <a:avLst/>
          </a:prstGeom>
        </p:spPr>
      </p:pic>
      <p:pic>
        <p:nvPicPr>
          <p:cNvPr id="3" name="Obrázok 2" descr="Obrázok, na ktorom je text, znak, vonkajšie&#10;&#10;Automaticky generovaný popis">
            <a:extLst>
              <a:ext uri="{FF2B5EF4-FFF2-40B4-BE49-F238E27FC236}">
                <a16:creationId xmlns:a16="http://schemas.microsoft.com/office/drawing/2014/main" id="{E43D1AF0-F9EA-B3BD-7E67-F21B75DF065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145" y="454435"/>
            <a:ext cx="4014927" cy="1447689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EF27412A-5E94-696D-B3BB-70694758896C}"/>
              </a:ext>
            </a:extLst>
          </p:cNvPr>
          <p:cNvSpPr txBox="1"/>
          <p:nvPr/>
        </p:nvSpPr>
        <p:spPr>
          <a:xfrm>
            <a:off x="7392144" y="188640"/>
            <a:ext cx="46085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k-SK" sz="28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Tradičnými aktivitami školy sú</a:t>
            </a:r>
          </a:p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8"/>
              </a:rPr>
              <a:t>ples školy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 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9"/>
              </a:rPr>
              <a:t>stužkové slávnosti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0"/>
              </a:rPr>
              <a:t>imatrikulácia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   </a:t>
            </a:r>
          </a:p>
          <a:p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1"/>
              </a:rPr>
              <a:t>športový deň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 a </a:t>
            </a:r>
            <a:r>
              <a:rPr lang="sk-SK" sz="240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športové súťaže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2"/>
              </a:rPr>
              <a:t>plavecký výcvik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 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3"/>
              </a:rPr>
              <a:t>lyžiarsky výcvik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 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4"/>
              </a:rPr>
              <a:t>odborné exkurzie, výlety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pPr algn="l"/>
            <a:r>
              <a:rPr lang="pl-PL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pl-PL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5"/>
              </a:rPr>
              <a:t>kurz ochrany zdravia v Chorvátsku</a:t>
            </a:r>
            <a:endParaRPr lang="pl-PL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6"/>
              </a:rPr>
              <a:t>charitatívne aktivity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• </a:t>
            </a:r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7"/>
              </a:rPr>
              <a:t>slávnostné vyradenie absolventov</a:t>
            </a:r>
            <a:endParaRPr lang="sk-SK" sz="2400" b="0" i="0" u="none" strike="noStrike" baseline="0" dirty="0">
              <a:solidFill>
                <a:schemeClr val="accent1">
                  <a:lumMod val="75000"/>
                </a:schemeClr>
              </a:solidFill>
              <a:latin typeface="Gotham-Medium-Identity-H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FB3E1FB-72D3-169E-3F46-809E8FB19E31}"/>
              </a:ext>
            </a:extLst>
          </p:cNvPr>
          <p:cNvSpPr txBox="1"/>
          <p:nvPr/>
        </p:nvSpPr>
        <p:spPr>
          <a:xfrm>
            <a:off x="257525" y="4581128"/>
            <a:ext cx="5910483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sk-SK" sz="24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Pre vybraných žiakov zabezpečujeme zahraničnú stáž prostredníctvom projektu (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8"/>
              </a:rPr>
              <a:t>Česko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, 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19"/>
              </a:rPr>
              <a:t>Španielsko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, 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  <a:hlinkClick r:id="rId20"/>
              </a:rPr>
              <a:t>Portugalsko</a:t>
            </a:r>
            <a:r>
              <a:rPr lang="sk-SK" sz="24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Gotham-Medium-Identity-H"/>
              </a:rPr>
              <a:t>... )</a:t>
            </a:r>
          </a:p>
          <a:p>
            <a:pPr algn="l"/>
            <a:r>
              <a:rPr lang="sk-SK" sz="2400" b="1" dirty="0" err="1">
                <a:solidFill>
                  <a:schemeClr val="bg1"/>
                </a:solidFill>
                <a:latin typeface="Gotham-Medium-Identity-H"/>
              </a:rPr>
              <a:t>ccccccccccc</a:t>
            </a:r>
            <a:endParaRPr lang="sk-SK" sz="2400" b="1" dirty="0">
              <a:solidFill>
                <a:schemeClr val="bg1"/>
              </a:solidFill>
            </a:endParaRPr>
          </a:p>
        </p:txBody>
      </p:sp>
      <p:pic>
        <p:nvPicPr>
          <p:cNvPr id="9" name="Obrázok 8">
            <a:hlinkClick r:id="rId21"/>
            <a:extLst>
              <a:ext uri="{FF2B5EF4-FFF2-40B4-BE49-F238E27FC236}">
                <a16:creationId xmlns:a16="http://schemas.microsoft.com/office/drawing/2014/main" id="{FBDB6688-6197-A7F9-B052-307912CEF40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41204">
            <a:off x="3120695" y="5644904"/>
            <a:ext cx="2562984" cy="731908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74FA969D-D552-CB30-6E6F-B4C67FEB94A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4177655"/>
      </p:ext>
    </p:extLst>
  </p:cSld>
  <p:clrMapOvr>
    <a:masterClrMapping/>
  </p:clrMapOvr>
  <p:transition spd="slow" advTm="2161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soba, vonkajšie, držiaci, stojaci&#10;&#10;Popis sa automaticky vygeneroval">
            <a:extLst>
              <a:ext uri="{FF2B5EF4-FFF2-40B4-BE49-F238E27FC236}">
                <a16:creationId xmlns:a16="http://schemas.microsoft.com/office/drawing/2014/main" id="{E93DC11A-6BF5-4FF4-9637-44947452CA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65040" y="-1395536"/>
            <a:ext cx="9945687" cy="8888704"/>
          </a:xfrm>
          <a:prstGeom prst="rect">
            <a:avLst/>
          </a:prstGeom>
        </p:spPr>
      </p:pic>
      <p:sp>
        <p:nvSpPr>
          <p:cNvPr id="137226" name="Rectangle 10"/>
          <p:cNvSpPr>
            <a:spLocks noGrp="1" noChangeArrowheads="1"/>
          </p:cNvSpPr>
          <p:nvPr>
            <p:ph idx="1"/>
          </p:nvPr>
        </p:nvSpPr>
        <p:spPr>
          <a:xfrm>
            <a:off x="2927648" y="1667145"/>
            <a:ext cx="5630653" cy="297191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sk-SK" sz="24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5361 M - denná /N – večerná forma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k-SK" sz="60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PRAKTICKÁ SESTRA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k-SK" sz="39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Vyššie kompetencie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sk-SK" sz="39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Lepšie uplatnenie</a:t>
            </a:r>
          </a:p>
          <a:p>
            <a:pPr marL="0" indent="0">
              <a:buNone/>
              <a:defRPr/>
            </a:pPr>
            <a:r>
              <a:rPr lang="sk-SK" sz="2100" b="1" dirty="0">
                <a:solidFill>
                  <a:srgbClr val="4472C4">
                    <a:lumMod val="75000"/>
                  </a:srgbClr>
                </a:solidFill>
                <a:cs typeface="Gotham Medium" pitchFamily="50" charset="0"/>
              </a:rPr>
              <a:t>(nemocnice, ambulancie, sociálne zariadenia)</a:t>
            </a:r>
            <a:endParaRPr lang="sk-SK" sz="3900" b="1" dirty="0">
              <a:solidFill>
                <a:schemeClr val="accent1">
                  <a:lumMod val="75000"/>
                </a:schemeClr>
              </a:solidFill>
              <a:cs typeface="Gotham Medium" pitchFamily="50" charset="0"/>
            </a:endParaRPr>
          </a:p>
          <a:p>
            <a:pPr marL="0" indent="0">
              <a:buNone/>
              <a:defRPr/>
            </a:pPr>
            <a:r>
              <a:rPr lang="sk-SK" sz="39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Vyšší plat </a:t>
            </a:r>
            <a:r>
              <a:rPr lang="sk-SK" sz="21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(minimálny základ - 1 215,50 € )</a:t>
            </a:r>
            <a:endParaRPr lang="sk-SK" sz="3500" b="1" dirty="0">
              <a:solidFill>
                <a:schemeClr val="accent1">
                  <a:lumMod val="75000"/>
                </a:schemeClr>
              </a:solidFill>
              <a:cs typeface="Gotham Medium" pitchFamily="50" charset="0"/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FBC01DE6-C47F-4581-9BE7-0ED2F5218AA1}"/>
              </a:ext>
            </a:extLst>
          </p:cNvPr>
          <p:cNvSpPr/>
          <p:nvPr/>
        </p:nvSpPr>
        <p:spPr>
          <a:xfrm>
            <a:off x="2810277" y="373171"/>
            <a:ext cx="5248193" cy="936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8500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k-SK" sz="54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Študijný odbor</a:t>
            </a:r>
          </a:p>
        </p:txBody>
      </p:sp>
      <p:pic>
        <p:nvPicPr>
          <p:cNvPr id="6" name="Obrázok 5" descr="Obrázok, na ktorom je osoba, pózujúci&#10;&#10;Automaticky generovaný popis">
            <a:extLst>
              <a:ext uri="{FF2B5EF4-FFF2-40B4-BE49-F238E27FC236}">
                <a16:creationId xmlns:a16="http://schemas.microsoft.com/office/drawing/2014/main" id="{3A19BA47-E6BB-DB5C-ECCB-88C3D61D70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2" b="98876" l="9910" r="99324">
                        <a14:foregroundMark x1="41160" y1="59972" x2="41160" y2="60861"/>
                        <a14:foregroundMark x1="38851" y1="57631" x2="39020" y2="70459"/>
                        <a14:foregroundMark x1="34065" y1="71255" x2="34065" y2="71255"/>
                        <a14:foregroundMark x1="33671" y1="69101" x2="33671" y2="69101"/>
                        <a14:foregroundMark x1="34065" y1="64888" x2="33390" y2="72238"/>
                        <a14:foregroundMark x1="33221" y1="70880" x2="34178" y2="79728"/>
                        <a14:foregroundMark x1="33221" y1="79728" x2="56419" y2="85159"/>
                        <a14:foregroundMark x1="54561" y1="89747" x2="54561" y2="98970"/>
                        <a14:foregroundMark x1="50282" y1="62406" x2="73311" y2="82257"/>
                        <a14:foregroundMark x1="72917" y1="74579" x2="84178" y2="88296"/>
                        <a14:foregroundMark x1="84178" y1="88296" x2="84572" y2="88390"/>
                        <a14:foregroundMark x1="82038" y1="81601" x2="98423" y2="92743"/>
                        <a14:foregroundMark x1="98423" y1="92743" x2="98423" y2="92743"/>
                        <a14:foregroundMark x1="93975" y1="88858" x2="89809" y2="97425"/>
                        <a14:foregroundMark x1="89809" y1="97425" x2="89809" y2="97425"/>
                        <a14:foregroundMark x1="94932" y1="55946" x2="98142" y2="54635"/>
                        <a14:foregroundMark x1="98536" y1="51966" x2="99324" y2="54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418" y="1020950"/>
            <a:ext cx="4853278" cy="5837050"/>
          </a:xfrm>
          <a:prstGeom prst="rect">
            <a:avLst/>
          </a:prstGeom>
        </p:spPr>
      </p:pic>
      <p:grpSp>
        <p:nvGrpSpPr>
          <p:cNvPr id="11" name="Skupina 10">
            <a:extLst>
              <a:ext uri="{FF2B5EF4-FFF2-40B4-BE49-F238E27FC236}">
                <a16:creationId xmlns:a16="http://schemas.microsoft.com/office/drawing/2014/main" id="{297C2A5F-4B82-14D2-F0CF-66085229A0FB}"/>
              </a:ext>
            </a:extLst>
          </p:cNvPr>
          <p:cNvGrpSpPr/>
          <p:nvPr/>
        </p:nvGrpSpPr>
        <p:grpSpPr>
          <a:xfrm>
            <a:off x="8184232" y="248388"/>
            <a:ext cx="3744416" cy="1197491"/>
            <a:chOff x="7896200" y="248388"/>
            <a:chExt cx="3744416" cy="1197491"/>
          </a:xfrm>
        </p:grpSpPr>
        <p:pic>
          <p:nvPicPr>
            <p:cNvPr id="12" name="Obrázok 11">
              <a:extLst>
                <a:ext uri="{FF2B5EF4-FFF2-40B4-BE49-F238E27FC236}">
                  <a16:creationId xmlns:a16="http://schemas.microsoft.com/office/drawing/2014/main" id="{93027369-420E-DBA1-47F0-A9B595210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96200" y="248388"/>
              <a:ext cx="1197491" cy="1197491"/>
            </a:xfrm>
            <a:prstGeom prst="rect">
              <a:avLst/>
            </a:prstGeom>
          </p:spPr>
        </p:pic>
        <p:pic>
          <p:nvPicPr>
            <p:cNvPr id="13" name="Obrázok 12" descr="Obrázok, na ktorom je text, znak, vonkajšie&#10;&#10;Automaticky generovaný popis">
              <a:extLst>
                <a:ext uri="{FF2B5EF4-FFF2-40B4-BE49-F238E27FC236}">
                  <a16:creationId xmlns:a16="http://schemas.microsoft.com/office/drawing/2014/main" id="{753F7041-00FE-661C-EE2A-674F9B65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453" y="404664"/>
              <a:ext cx="2421163" cy="873015"/>
            </a:xfrm>
            <a:prstGeom prst="rect">
              <a:avLst/>
            </a:prstGeom>
          </p:spPr>
        </p:pic>
      </p:grpSp>
      <p:pic>
        <p:nvPicPr>
          <p:cNvPr id="3" name="Obrázok 2" descr="Obrázok, na ktorom je ošatenie, osoba, žena, úsmev&#10;&#10;Automaticky generovaný popis">
            <a:extLst>
              <a:ext uri="{FF2B5EF4-FFF2-40B4-BE49-F238E27FC236}">
                <a16:creationId xmlns:a16="http://schemas.microsoft.com/office/drawing/2014/main" id="{7CAC0A18-B5CC-7FA4-2BB6-65C0BA19D3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4508560"/>
            <a:ext cx="4904322" cy="2279662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E9F1459-635E-7FB5-57B7-D4AF67147B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076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13097">
        <p:wipe/>
      </p:transition>
    </mc:Choice>
    <mc:Fallback xmlns="">
      <p:transition spd="slow" advTm="13097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7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7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7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7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7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>
            <a:extLst>
              <a:ext uri="{FF2B5EF4-FFF2-40B4-BE49-F238E27FC236}">
                <a16:creationId xmlns:a16="http://schemas.microsoft.com/office/drawing/2014/main" id="{FBC01DE6-C47F-4581-9BE7-0ED2F5218AA1}"/>
              </a:ext>
            </a:extLst>
          </p:cNvPr>
          <p:cNvSpPr/>
          <p:nvPr/>
        </p:nvSpPr>
        <p:spPr>
          <a:xfrm>
            <a:off x="191345" y="488866"/>
            <a:ext cx="7867126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7800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sk-SK" sz="4400" b="1" dirty="0">
                <a:solidFill>
                  <a:schemeClr val="bg1"/>
                </a:solidFill>
                <a:latin typeface="+mn-lt"/>
                <a:cs typeface="Gotham Medium" pitchFamily="50" charset="0"/>
              </a:rPr>
              <a:t>Podmienky prijatia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AC4C04-ED85-4F0F-AE7B-B8352D358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208" y="1496278"/>
            <a:ext cx="3576472" cy="5361722"/>
          </a:xfrm>
          <a:prstGeom prst="rect">
            <a:avLst/>
          </a:prstGeom>
        </p:spPr>
      </p:pic>
      <p:sp>
        <p:nvSpPr>
          <p:cNvPr id="137226" name="Rectangle 10"/>
          <p:cNvSpPr>
            <a:spLocks noGrp="1" noChangeArrowheads="1"/>
          </p:cNvSpPr>
          <p:nvPr>
            <p:ph idx="1"/>
          </p:nvPr>
        </p:nvSpPr>
        <p:spPr>
          <a:xfrm>
            <a:off x="191344" y="1238243"/>
            <a:ext cx="9316141" cy="53617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Uchádzači o štúdium sú prijímaní v zmysle bodovej stupnice.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Body sú prideľované na základe výsledkov </a:t>
            </a: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testov</a:t>
            </a: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, priemerného prospechu, </a:t>
            </a: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monitoru</a:t>
            </a: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  žiakov 9. ročníka ZŠ, úspechov </a:t>
            </a: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v olympiádach</a:t>
            </a: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, športových, kultúrnych a zdravotníckych súťažiach.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Priemerný </a:t>
            </a: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prospech zo ZŠ </a:t>
            </a: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sa vypočíta z povinných vyučovacích predmetov z koncoročných vysvedčení 6.-8. ročníka a polročného vysvedčenia 9. ročníka (max. 20 bodov)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Prijímacie skúšky sú v podobe elektronických testov z </a:t>
            </a: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prírodopisu a slovenčiny </a:t>
            </a:r>
            <a:r>
              <a:rPr lang="sk-SK" sz="18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(max. 40b + 40b)</a:t>
            </a:r>
            <a:endParaRPr lang="sk-SK" sz="2200" b="1" dirty="0">
              <a:solidFill>
                <a:schemeClr val="accent1">
                  <a:lumMod val="75000"/>
                </a:schemeClr>
              </a:solidFill>
              <a:cs typeface="Gotham Medium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dirty="0">
                <a:solidFill>
                  <a:srgbClr val="FF9900"/>
                </a:solidFill>
                <a:cs typeface="Gotham Medium" pitchFamily="50" charset="0"/>
              </a:rPr>
              <a:t>Prijatí nebudú uchádzači</a:t>
            </a: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,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u="sng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ktorí dosiahnu v testoch menej ako 10 bodov</a:t>
            </a:r>
            <a:endParaRPr lang="sk-SK" sz="2200" b="1" dirty="0">
              <a:solidFill>
                <a:schemeClr val="accent1">
                  <a:lumMod val="75000"/>
                </a:schemeClr>
              </a:solidFill>
              <a:cs typeface="Gotham Medium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u="sng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ktorí nespĺňajú kritériá zdravotnej spôsobilosti 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sk-SK" sz="2200" b="1" u="sng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ktorí mali  zhoršenú známku zo správania na 3. stupeň, alebo opakovane na 2. stupeň. </a:t>
            </a:r>
          </a:p>
          <a:p>
            <a:pPr marL="0" indent="449263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k-SK" sz="2400" b="1" dirty="0">
                <a:solidFill>
                  <a:srgbClr val="FF0000"/>
                </a:solidFill>
                <a:cs typeface="Gotham Medium" pitchFamily="50" charset="0"/>
              </a:rPr>
              <a:t>Počet miest na prijatie 2 triedy/ 62 žiakov  </a:t>
            </a:r>
          </a:p>
          <a:p>
            <a:pPr marL="449263" indent="0" eaLnBrk="1" hangingPunct="1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sk-SK" sz="2200" b="1" dirty="0">
                <a:solidFill>
                  <a:schemeClr val="accent1">
                    <a:lumMod val="75000"/>
                  </a:schemeClr>
                </a:solidFill>
                <a:cs typeface="Gotham Medium" pitchFamily="50" charset="0"/>
              </a:rPr>
              <a:t>Nie je prípustné tetovanie, ktoré neprekryje uniforma!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39493DB6-78DE-CB7D-F707-C12F325D3563}"/>
              </a:ext>
            </a:extLst>
          </p:cNvPr>
          <p:cNvGrpSpPr/>
          <p:nvPr/>
        </p:nvGrpSpPr>
        <p:grpSpPr>
          <a:xfrm>
            <a:off x="8184232" y="248388"/>
            <a:ext cx="3744416" cy="1197491"/>
            <a:chOff x="7896200" y="248388"/>
            <a:chExt cx="3744416" cy="1197491"/>
          </a:xfrm>
        </p:grpSpPr>
        <p:pic>
          <p:nvPicPr>
            <p:cNvPr id="4" name="Obrázok 3">
              <a:extLst>
                <a:ext uri="{FF2B5EF4-FFF2-40B4-BE49-F238E27FC236}">
                  <a16:creationId xmlns:a16="http://schemas.microsoft.com/office/drawing/2014/main" id="{B594A8E6-4AE1-D8DD-B57D-1EBA1CD25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96200" y="248388"/>
              <a:ext cx="1197491" cy="1197491"/>
            </a:xfrm>
            <a:prstGeom prst="rect">
              <a:avLst/>
            </a:prstGeom>
          </p:spPr>
        </p:pic>
        <p:pic>
          <p:nvPicPr>
            <p:cNvPr id="5" name="Obrázok 4" descr="Obrázok, na ktorom je text, znak, vonkajšie&#10;&#10;Automaticky generovaný popis">
              <a:extLst>
                <a:ext uri="{FF2B5EF4-FFF2-40B4-BE49-F238E27FC236}">
                  <a16:creationId xmlns:a16="http://schemas.microsoft.com/office/drawing/2014/main" id="{48EC3C67-B1A4-FC6C-8435-FE8A7680F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453" y="404664"/>
              <a:ext cx="2421163" cy="873015"/>
            </a:xfrm>
            <a:prstGeom prst="rect">
              <a:avLst/>
            </a:prstGeom>
          </p:spPr>
        </p:pic>
      </p:grpSp>
      <p:pic>
        <p:nvPicPr>
          <p:cNvPr id="10" name="Obrázok 9">
            <a:extLst>
              <a:ext uri="{FF2B5EF4-FFF2-40B4-BE49-F238E27FC236}">
                <a16:creationId xmlns:a16="http://schemas.microsoft.com/office/drawing/2014/main" id="{1C13CEC0-CE16-82A8-7B33-29763BBEC0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8660211"/>
      </p:ext>
    </p:extLst>
  </p:cSld>
  <p:clrMapOvr>
    <a:masterClrMapping/>
  </p:clrMapOvr>
  <p:transition spd="slow" advTm="3320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7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7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7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7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7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7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7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7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7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>
            <a:extLst>
              <a:ext uri="{FF2B5EF4-FFF2-40B4-BE49-F238E27FC236}">
                <a16:creationId xmlns:a16="http://schemas.microsoft.com/office/drawing/2014/main" id="{3925B702-3783-2ECC-5C39-0A1EA4108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50" y="1872"/>
            <a:ext cx="12190666" cy="6856128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DF7C89F8-57E7-A486-3ADA-DD400AC82B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080"/>
          <a:stretch/>
        </p:blipFill>
        <p:spPr>
          <a:xfrm>
            <a:off x="631" y="324281"/>
            <a:ext cx="6764220" cy="6533719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A30FF700-9298-4B46-294C-29CDCA8D198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6041" y="2924944"/>
            <a:ext cx="5746610" cy="2301077"/>
          </a:xfrm>
          <a:prstGeom prst="rect">
            <a:avLst/>
          </a:prstGeo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8D11C4CC-0A24-6A6F-CB9E-150C52C0C5D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0923" y="4418830"/>
            <a:ext cx="4833027" cy="1930888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E164842D-4A1D-F081-C958-384664EF0BFB}"/>
              </a:ext>
            </a:extLst>
          </p:cNvPr>
          <p:cNvSpPr txBox="1"/>
          <p:nvPr/>
        </p:nvSpPr>
        <p:spPr>
          <a:xfrm rot="21153047">
            <a:off x="7421442" y="4820279"/>
            <a:ext cx="4571988" cy="121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sk-SK" sz="3200" b="1" dirty="0">
                <a:solidFill>
                  <a:schemeClr val="bg1"/>
                </a:solidFill>
              </a:rPr>
              <a:t>alebo si pozrieť </a:t>
            </a:r>
            <a:endParaRPr lang="sk-SK" sz="2000" dirty="0">
              <a:solidFill>
                <a:schemeClr val="bg1"/>
              </a:solidFill>
            </a:endParaRPr>
          </a:p>
          <a:p>
            <a:pPr algn="ctr">
              <a:lnSpc>
                <a:spcPct val="75000"/>
              </a:lnSpc>
            </a:pPr>
            <a:r>
              <a:rPr lang="sk-SK" sz="3200" b="1" dirty="0">
                <a:solidFill>
                  <a:schemeClr val="bg1"/>
                </a:solidFill>
              </a:rPr>
              <a:t>virtuálnu prehliadku na našej webstránke </a:t>
            </a:r>
            <a:endParaRPr lang="sk-SK" sz="2000" dirty="0">
              <a:solidFill>
                <a:schemeClr val="bg1"/>
              </a:solidFill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9E7FB4E3-85A9-122D-5498-644FDC2CD744}"/>
              </a:ext>
            </a:extLst>
          </p:cNvPr>
          <p:cNvSpPr txBox="1"/>
          <p:nvPr/>
        </p:nvSpPr>
        <p:spPr>
          <a:xfrm rot="21271964">
            <a:off x="6656776" y="3386114"/>
            <a:ext cx="5426778" cy="1216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sk-SK" sz="3200" b="1" dirty="0">
                <a:solidFill>
                  <a:schemeClr val="bg1"/>
                </a:solidFill>
              </a:rPr>
              <a:t>nestíhaš deň otvorených dverí ? – nevadí, stačí zavolať a dohodnúť si návštevu školy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66F96E7-1C71-0702-BA30-18CCDEBE8648}"/>
              </a:ext>
            </a:extLst>
          </p:cNvPr>
          <p:cNvSpPr txBox="1"/>
          <p:nvPr/>
        </p:nvSpPr>
        <p:spPr>
          <a:xfrm>
            <a:off x="3575720" y="179339"/>
            <a:ext cx="5256584" cy="128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Príď sa pozrieť do našej školy </a:t>
            </a:r>
          </a:p>
          <a:p>
            <a:pPr algn="ctr">
              <a:lnSpc>
                <a:spcPct val="80000"/>
              </a:lnSpc>
            </a:pP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</a:rPr>
              <a:t>na deň otvorených dverí Mikuláš nebude chýbať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B3A8B4D-2021-DB73-2277-C497469E9E70}"/>
              </a:ext>
            </a:extLst>
          </p:cNvPr>
          <p:cNvSpPr txBox="1"/>
          <p:nvPr/>
        </p:nvSpPr>
        <p:spPr>
          <a:xfrm>
            <a:off x="5556875" y="1384684"/>
            <a:ext cx="1185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8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F9DA2CC8-E4D5-962C-2FFF-A35A773C9786}"/>
              </a:ext>
            </a:extLst>
          </p:cNvPr>
          <p:cNvSpPr txBox="1"/>
          <p:nvPr/>
        </p:nvSpPr>
        <p:spPr>
          <a:xfrm>
            <a:off x="6613184" y="1384684"/>
            <a:ext cx="1185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800" b="1" dirty="0">
                <a:solidFill>
                  <a:schemeClr val="accent1">
                    <a:lumMod val="75000"/>
                  </a:schemeClr>
                </a:solidFill>
              </a:rPr>
              <a:t>O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B1173CDC-B4A8-6DF1-3EEB-DFB31ED91DC3}"/>
              </a:ext>
            </a:extLst>
          </p:cNvPr>
          <p:cNvSpPr txBox="1"/>
          <p:nvPr/>
        </p:nvSpPr>
        <p:spPr>
          <a:xfrm>
            <a:off x="7781668" y="1384684"/>
            <a:ext cx="1185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8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9F516A3C-C7FB-9F3C-BA76-FA56178A43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29" y="108770"/>
            <a:ext cx="871539" cy="871539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67726A8D-3C53-5127-BFB7-EFC74E1C10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  <p:pic>
        <p:nvPicPr>
          <p:cNvPr id="19" name="Obrázok 18" descr="Obrázok, na ktorom je sneh, pokrývka hlavy, červená&#10;&#10;Automaticky generovaný popis">
            <a:extLst>
              <a:ext uri="{FF2B5EF4-FFF2-40B4-BE49-F238E27FC236}">
                <a16:creationId xmlns:a16="http://schemas.microsoft.com/office/drawing/2014/main" id="{0B7CAB11-07BE-4D65-FD3B-C8F5CCB41B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48" y="1314477"/>
            <a:ext cx="1237124" cy="1237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Obrázok 3" descr="Obrázok, na ktorom je puzzle&#10;&#10;Obsah vygenerovaný pomocou AI môže byť nesprávny.">
            <a:extLst>
              <a:ext uri="{FF2B5EF4-FFF2-40B4-BE49-F238E27FC236}">
                <a16:creationId xmlns:a16="http://schemas.microsoft.com/office/drawing/2014/main" id="{6EEAE7D5-C9FC-FC9D-397A-4B5CA9176C6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4581">
            <a:off x="8430387" y="113594"/>
            <a:ext cx="3406921" cy="30795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334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7132"/>
    </mc:Choice>
    <mc:Fallback xmlns="">
      <p:transition spd="slow" advTm="17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45AA6CD7-9F3F-8776-C4F5-2AFD54B8F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788194"/>
            <a:ext cx="10945216" cy="56042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FEEE8BAD-887B-6B52-E6D1-3F9D1A49EFE5}"/>
              </a:ext>
            </a:extLst>
          </p:cNvPr>
          <p:cNvSpPr txBox="1"/>
          <p:nvPr/>
        </p:nvSpPr>
        <p:spPr>
          <a:xfrm>
            <a:off x="479376" y="247597"/>
            <a:ext cx="10945216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73000">
                <a:schemeClr val="accent1">
                  <a:lumMod val="89000"/>
                </a:schemeClr>
              </a:gs>
              <a:gs pos="97000">
                <a:schemeClr val="bg1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sk-SK" sz="2800" b="1" dirty="0">
                <a:solidFill>
                  <a:schemeClr val="bg1"/>
                </a:solidFill>
              </a:rPr>
              <a:t>Viac informácií nájdete na WEBE + FACEBOOKU + INSTAGRAME 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6C8EBFE2-7E18-17C4-DF2D-148B1BD6C500}"/>
              </a:ext>
            </a:extLst>
          </p:cNvPr>
          <p:cNvGrpSpPr/>
          <p:nvPr/>
        </p:nvGrpSpPr>
        <p:grpSpPr>
          <a:xfrm>
            <a:off x="839416" y="548680"/>
            <a:ext cx="9004913" cy="4608512"/>
            <a:chOff x="2236705" y="1700808"/>
            <a:chExt cx="9004913" cy="4608512"/>
          </a:xfrm>
        </p:grpSpPr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FB9C6561-3487-B1E1-64D5-712344502ECE}"/>
                </a:ext>
              </a:extLst>
            </p:cNvPr>
            <p:cNvGrpSpPr/>
            <p:nvPr/>
          </p:nvGrpSpPr>
          <p:grpSpPr>
            <a:xfrm>
              <a:off x="4439816" y="1700808"/>
              <a:ext cx="6801802" cy="4608512"/>
              <a:chOff x="1941484" y="-315416"/>
              <a:chExt cx="9859529" cy="6680253"/>
            </a:xfrm>
          </p:grpSpPr>
          <p:pic>
            <p:nvPicPr>
              <p:cNvPr id="5" name="Obrázok 4">
                <a:extLst>
                  <a:ext uri="{FF2B5EF4-FFF2-40B4-BE49-F238E27FC236}">
                    <a16:creationId xmlns:a16="http://schemas.microsoft.com/office/drawing/2014/main" id="{3424BC42-0147-F391-2E12-39B5E4D76F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1484" y="1517295"/>
                <a:ext cx="9095656" cy="4847542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  <p:pic>
            <p:nvPicPr>
              <p:cNvPr id="6" name="Obrázok 5" descr="Obrázok, na ktorom je symbol, logo, písmo&#10;&#10;Automaticky generovaný popis">
                <a:extLst>
                  <a:ext uri="{FF2B5EF4-FFF2-40B4-BE49-F238E27FC236}">
                    <a16:creationId xmlns:a16="http://schemas.microsoft.com/office/drawing/2014/main" id="{43D744E2-7438-F20B-3CCB-3D1DCB9BE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72264" y="-315416"/>
                <a:ext cx="3328749" cy="335186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152400" dist="12000" dir="900000" sy="98000" kx="110000" ky="200000" algn="tl" rotWithShape="0">
                  <a:srgbClr val="000000">
                    <a:alpha val="30000"/>
                  </a:srgbClr>
                </a:outerShdw>
              </a:effectLst>
              <a:scene3d>
                <a:camera prst="perspectiveRelaxed">
                  <a:rot lat="19800000" lon="1200000" rev="20820000"/>
                </a:camera>
                <a:lightRig rig="threePt" dir="t"/>
              </a:scene3d>
              <a:sp3d contourW="6350" prstMaterial="matte">
                <a:bevelT w="101600" h="101600"/>
                <a:contourClr>
                  <a:srgbClr val="969696"/>
                </a:contourClr>
              </a:sp3d>
            </p:spPr>
          </p:pic>
        </p:grpSp>
        <p:pic>
          <p:nvPicPr>
            <p:cNvPr id="7" name="Obrázok 6" descr="Obrázok, na ktorom je kruh, grafika, pestrofarebnosť, snímka obrazovky&#10;&#10;Automaticky generovaný popis">
              <a:extLst>
                <a:ext uri="{FF2B5EF4-FFF2-40B4-BE49-F238E27FC236}">
                  <a16:creationId xmlns:a16="http://schemas.microsoft.com/office/drawing/2014/main" id="{A373BA1D-787E-95EF-F3F9-811F8325F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838">
              <a:off x="2236705" y="3573015"/>
              <a:ext cx="2621576" cy="264976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pic>
        <p:nvPicPr>
          <p:cNvPr id="12" name="Obrázok 11">
            <a:extLst>
              <a:ext uri="{FF2B5EF4-FFF2-40B4-BE49-F238E27FC236}">
                <a16:creationId xmlns:a16="http://schemas.microsoft.com/office/drawing/2014/main" id="{A8489AA5-E9EC-1329-AD88-68FFF2E089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16" y="6235807"/>
            <a:ext cx="514205" cy="504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9185622"/>
      </p:ext>
    </p:extLst>
  </p:cSld>
  <p:clrMapOvr>
    <a:masterClrMapping/>
  </p:clrMapOvr>
  <p:transition spd="slow" advTm="590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|1.8|1.6|1.9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1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9|1.6|1.4|1.3|1.1|1.1|1.1|1|1|1.1|2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5|1.5|1.6|1.2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|3.2|4.3|3.3|2.1|2.5|2.4|3.1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2|3.3|2.8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27167</TotalTime>
  <Words>329</Words>
  <Application>Microsoft Office PowerPoint</Application>
  <PresentationFormat>Širokouhlá</PresentationFormat>
  <Paragraphs>51</Paragraphs>
  <Slides>8</Slides>
  <Notes>5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Gotham Medium</vt:lpstr>
      <vt:lpstr>Gotham-Medium-Identity-H</vt:lpstr>
      <vt:lpstr>Wingdings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VUC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Vyučovanie v prirodzených podmienkach</dc:title>
  <dc:creator>xxx</dc:creator>
  <cp:lastModifiedBy>miroslav sekula</cp:lastModifiedBy>
  <cp:revision>541</cp:revision>
  <dcterms:created xsi:type="dcterms:W3CDTF">2003-11-13T12:25:40Z</dcterms:created>
  <dcterms:modified xsi:type="dcterms:W3CDTF">2026-09-24T14:10:02Z</dcterms:modified>
</cp:coreProperties>
</file>